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1372" r:id="rId4"/>
    <p:sldId id="1347" r:id="rId5"/>
    <p:sldId id="1348" r:id="rId6"/>
    <p:sldId id="1350" r:id="rId7"/>
    <p:sldId id="1349" r:id="rId8"/>
    <p:sldId id="1351" r:id="rId9"/>
    <p:sldId id="1352" r:id="rId10"/>
    <p:sldId id="1353" r:id="rId11"/>
    <p:sldId id="1354" r:id="rId12"/>
    <p:sldId id="1356" r:id="rId13"/>
    <p:sldId id="1357" r:id="rId14"/>
    <p:sldId id="1358" r:id="rId15"/>
    <p:sldId id="1369" r:id="rId16"/>
    <p:sldId id="1359" r:id="rId17"/>
    <p:sldId id="1360" r:id="rId18"/>
    <p:sldId id="1361" r:id="rId19"/>
    <p:sldId id="1362" r:id="rId20"/>
    <p:sldId id="1370" r:id="rId21"/>
    <p:sldId id="13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78" d="100"/>
          <a:sy n="78" d="100"/>
        </p:scale>
        <p:origin x="113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2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784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0630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949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4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73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72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8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1356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3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03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47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982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67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80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4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6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686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15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5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3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5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3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0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61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56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7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arxiv.org/abs/2007.1431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4" Type="http://schemas.openxmlformats.org/officeDocument/2006/relationships/hyperlink" Target="https://arxiv.org/abs/2007.14313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50.png"/><Relationship Id="rId18" Type="http://schemas.openxmlformats.org/officeDocument/2006/relationships/image" Target="../media/image900.png"/><Relationship Id="rId3" Type="http://schemas.openxmlformats.org/officeDocument/2006/relationships/image" Target="../media/image34.png"/><Relationship Id="rId7" Type="http://schemas.openxmlformats.org/officeDocument/2006/relationships/image" Target="../media/image790.png"/><Relationship Id="rId12" Type="http://schemas.openxmlformats.org/officeDocument/2006/relationships/image" Target="../media/image84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880.png"/><Relationship Id="rId20" Type="http://schemas.openxmlformats.org/officeDocument/2006/relationships/hyperlink" Target="https://arxiv.org/abs/2007.14313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780.png"/><Relationship Id="rId11" Type="http://schemas.openxmlformats.org/officeDocument/2006/relationships/image" Target="../media/image830.png"/><Relationship Id="rId5" Type="http://schemas.openxmlformats.org/officeDocument/2006/relationships/image" Target="../media/image770.png"/><Relationship Id="rId15" Type="http://schemas.openxmlformats.org/officeDocument/2006/relationships/image" Target="../media/image870.png"/><Relationship Id="rId10" Type="http://schemas.openxmlformats.org/officeDocument/2006/relationships/image" Target="../media/image820.png"/><Relationship Id="rId19" Type="http://schemas.openxmlformats.org/officeDocument/2006/relationships/image" Target="../media/image36.png"/><Relationship Id="rId4" Type="http://schemas.openxmlformats.org/officeDocument/2006/relationships/image" Target="../media/image760.png"/><Relationship Id="rId9" Type="http://schemas.openxmlformats.org/officeDocument/2006/relationships/image" Target="../media/image810.png"/><Relationship Id="rId14" Type="http://schemas.openxmlformats.org/officeDocument/2006/relationships/image" Target="../media/image8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7.14313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14313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2007.1431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14313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7.14313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7.14313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50.png"/><Relationship Id="rId18" Type="http://schemas.openxmlformats.org/officeDocument/2006/relationships/image" Target="../media/image900.png"/><Relationship Id="rId3" Type="http://schemas.openxmlformats.org/officeDocument/2006/relationships/image" Target="../media/image34.png"/><Relationship Id="rId7" Type="http://schemas.openxmlformats.org/officeDocument/2006/relationships/image" Target="../media/image790.png"/><Relationship Id="rId12" Type="http://schemas.openxmlformats.org/officeDocument/2006/relationships/image" Target="../media/image84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880.png"/><Relationship Id="rId20" Type="http://schemas.openxmlformats.org/officeDocument/2006/relationships/hyperlink" Target="https://arxiv.org/abs/2007.14313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780.png"/><Relationship Id="rId11" Type="http://schemas.openxmlformats.org/officeDocument/2006/relationships/image" Target="../media/image830.png"/><Relationship Id="rId5" Type="http://schemas.openxmlformats.org/officeDocument/2006/relationships/image" Target="../media/image770.png"/><Relationship Id="rId15" Type="http://schemas.openxmlformats.org/officeDocument/2006/relationships/image" Target="../media/image870.png"/><Relationship Id="rId10" Type="http://schemas.openxmlformats.org/officeDocument/2006/relationships/image" Target="../media/image820.png"/><Relationship Id="rId19" Type="http://schemas.openxmlformats.org/officeDocument/2006/relationships/image" Target="../media/image36.png"/><Relationship Id="rId4" Type="http://schemas.openxmlformats.org/officeDocument/2006/relationships/image" Target="../media/image760.png"/><Relationship Id="rId9" Type="http://schemas.openxmlformats.org/officeDocument/2006/relationships/image" Target="../media/image810.png"/><Relationship Id="rId14" Type="http://schemas.openxmlformats.org/officeDocument/2006/relationships/image" Target="../media/image8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14313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2007.1431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2007.1431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7.14313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91.png"/><Relationship Id="rId7" Type="http://schemas.openxmlformats.org/officeDocument/2006/relationships/image" Target="../media/image27.png"/><Relationship Id="rId2" Type="http://schemas.openxmlformats.org/officeDocument/2006/relationships/image" Target="../media/image58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30.png"/><Relationship Id="rId2" Type="http://schemas.openxmlformats.org/officeDocument/2006/relationships/image" Target="../media/image66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 Frequency </a:t>
            </a:r>
            <a:r>
              <a:rPr lang="en-US" altLang="zh-CN" sz="5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Principle</a:t>
            </a:r>
            <a:endParaRPr kumimoji="0" lang="en-US" altLang="zh-CN" sz="5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2023年10月7日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Ratio Distribution Function (RDF)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0D180-F5B0-4476-B744-057DCEAC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122708"/>
            <a:ext cx="2865519" cy="6801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C20800-F81D-4423-8ED5-FF33E214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2708"/>
            <a:ext cx="2934652" cy="7495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A28C9C-5510-4BB7-9E15-806A2FA84DCA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9D135-C1E8-4918-9A59-F1D69CAC1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8" y="2417722"/>
            <a:ext cx="5309810" cy="3505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97040B-52C5-464D-906F-4399C63FF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1" y="2417723"/>
            <a:ext cx="5309810" cy="3505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ED769D-8450-40CD-B864-1C949A93F153}"/>
                  </a:ext>
                </a:extLst>
              </p:cNvPr>
              <p:cNvSpPr txBox="1"/>
              <p:nvPr/>
            </p:nvSpPr>
            <p:spPr>
              <a:xfrm>
                <a:off x="4834466" y="1783238"/>
                <a:ext cx="23791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ED769D-8450-40CD-B864-1C949A93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466" y="1783238"/>
                <a:ext cx="237913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7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Effective target function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F511A8-402D-42B9-8D07-5DEC1BEEA53F}"/>
              </a:ext>
            </a:extLst>
          </p:cNvPr>
          <p:cNvSpPr/>
          <p:nvPr/>
        </p:nvSpPr>
        <p:spPr>
          <a:xfrm>
            <a:off x="1290320" y="1001957"/>
            <a:ext cx="9479280" cy="1383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Deep frequency principle: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  The effective target function for a deeper hidden layer is a lower frequency function.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1A2B82-832C-4081-935B-70F500261E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49171" y="2782167"/>
            <a:ext cx="7174229" cy="347620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FE92E88-CA8B-4D8C-80ED-C5376CAC388C}"/>
              </a:ext>
            </a:extLst>
          </p:cNvPr>
          <p:cNvSpPr/>
          <p:nvPr/>
        </p:nvSpPr>
        <p:spPr>
          <a:xfrm>
            <a:off x="5897880" y="2956104"/>
            <a:ext cx="563838" cy="312763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3A95A6-E60C-4620-B7BF-BAA2CDD92A31}"/>
              </a:ext>
            </a:extLst>
          </p:cNvPr>
          <p:cNvSpPr txBox="1"/>
          <p:nvPr/>
        </p:nvSpPr>
        <p:spPr>
          <a:xfrm>
            <a:off x="2118360" y="2489200"/>
            <a:ext cx="724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When BP, the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green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layer’s effective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input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and the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>
                    <a:lumMod val="60000"/>
                    <a:lumOff val="40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output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FD448BF-8541-43F2-A6BA-BCD4A2CA4549}"/>
              </a:ext>
            </a:extLst>
          </p:cNvPr>
          <p:cNvSpPr/>
          <p:nvPr/>
        </p:nvSpPr>
        <p:spPr>
          <a:xfrm>
            <a:off x="5024120" y="2949064"/>
            <a:ext cx="563838" cy="3127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1104609-85FE-41AE-BF22-ACEB355753FA}"/>
              </a:ext>
            </a:extLst>
          </p:cNvPr>
          <p:cNvSpPr/>
          <p:nvPr/>
        </p:nvSpPr>
        <p:spPr>
          <a:xfrm>
            <a:off x="8204200" y="3769360"/>
            <a:ext cx="563838" cy="155448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B5F02F-3885-4265-87B8-DB01FED4DADA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4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 target function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9554C1-4A51-485B-A1DB-DE4D966B65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8010" y="1734608"/>
            <a:ext cx="9454537" cy="45811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8281E7-EC3F-4D05-A806-439FC9488DB3}"/>
              </a:ext>
            </a:extLst>
          </p:cNvPr>
          <p:cNvSpPr txBox="1"/>
          <p:nvPr/>
        </p:nvSpPr>
        <p:spPr>
          <a:xfrm>
            <a:off x="513510" y="723200"/>
            <a:ext cx="4459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pre-condition component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3582CD-A19B-46EE-B44B-6E5E28219CA4}"/>
              </a:ext>
            </a:extLst>
          </p:cNvPr>
          <p:cNvSpPr txBox="1"/>
          <p:nvPr/>
        </p:nvSpPr>
        <p:spPr>
          <a:xfrm>
            <a:off x="6061903" y="723200"/>
            <a:ext cx="4192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learning component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E5E2A8-C6B9-44D9-A15C-9B674800C260}"/>
              </a:ext>
            </a:extLst>
          </p:cNvPr>
          <p:cNvSpPr txBox="1"/>
          <p:nvPr/>
        </p:nvSpPr>
        <p:spPr>
          <a:xfrm>
            <a:off x="943589" y="1300513"/>
            <a:ext cx="98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Layer 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34510D-7256-416C-A3E6-DB8EAD47E294}"/>
              </a:ext>
            </a:extLst>
          </p:cNvPr>
          <p:cNvSpPr txBox="1"/>
          <p:nvPr/>
        </p:nvSpPr>
        <p:spPr>
          <a:xfrm>
            <a:off x="2063342" y="1295142"/>
            <a:ext cx="98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Layer 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05F638-B1CC-4B51-AC6F-84C6E8EC8D34}"/>
              </a:ext>
            </a:extLst>
          </p:cNvPr>
          <p:cNvSpPr txBox="1"/>
          <p:nvPr/>
        </p:nvSpPr>
        <p:spPr>
          <a:xfrm>
            <a:off x="3136600" y="1295142"/>
            <a:ext cx="98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Layer 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FF15DB-1AA2-459B-9B15-79AB213BC627}"/>
                  </a:ext>
                </a:extLst>
              </p:cNvPr>
              <p:cNvSpPr txBox="1"/>
              <p:nvPr/>
            </p:nvSpPr>
            <p:spPr>
              <a:xfrm>
                <a:off x="4326094" y="1295142"/>
                <a:ext cx="121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</m:t>
                    </m:r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FF15DB-1AA2-459B-9B15-79AB213BC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94" y="1295142"/>
                <a:ext cx="1216186" cy="338554"/>
              </a:xfrm>
              <a:prstGeom prst="rect">
                <a:avLst/>
              </a:prstGeom>
              <a:blipFill>
                <a:blip r:embed="rId4"/>
                <a:stretch>
                  <a:fillRect l="-3015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F5ECF1-0E5D-48C0-9DDF-B008A691C5FF}"/>
                  </a:ext>
                </a:extLst>
              </p:cNvPr>
              <p:cNvSpPr txBox="1"/>
              <p:nvPr/>
            </p:nvSpPr>
            <p:spPr>
              <a:xfrm>
                <a:off x="5672747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F5ECF1-0E5D-48C0-9DDF-B008A691C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747" y="1295142"/>
                <a:ext cx="1278608" cy="338554"/>
              </a:xfrm>
              <a:prstGeom prst="rect">
                <a:avLst/>
              </a:prstGeom>
              <a:blipFill>
                <a:blip r:embed="rId5"/>
                <a:stretch>
                  <a:fillRect l="-287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085E55-5767-4387-B229-284402D47A96}"/>
                  </a:ext>
                </a:extLst>
              </p:cNvPr>
              <p:cNvSpPr txBox="1"/>
              <p:nvPr/>
            </p:nvSpPr>
            <p:spPr>
              <a:xfrm>
                <a:off x="6639217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−2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085E55-5767-4387-B229-284402D4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217" y="1295142"/>
                <a:ext cx="1278608" cy="338554"/>
              </a:xfrm>
              <a:prstGeom prst="rect">
                <a:avLst/>
              </a:prstGeom>
              <a:blipFill>
                <a:blip r:embed="rId6"/>
                <a:stretch>
                  <a:fillRect l="-238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89E5A-6E84-4090-B354-52E0684EF315}"/>
                  </a:ext>
                </a:extLst>
              </p:cNvPr>
              <p:cNvSpPr txBox="1"/>
              <p:nvPr/>
            </p:nvSpPr>
            <p:spPr>
              <a:xfrm>
                <a:off x="8839976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89E5A-6E84-4090-B354-52E0684E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6" y="1295142"/>
                <a:ext cx="1278608" cy="338554"/>
              </a:xfrm>
              <a:prstGeom prst="rect">
                <a:avLst/>
              </a:prstGeom>
              <a:blipFill>
                <a:blip r:embed="rId7"/>
                <a:stretch>
                  <a:fillRect l="-238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93928A-1CC7-4711-A05C-8B0D2E795AB6}"/>
                  </a:ext>
                </a:extLst>
              </p:cNvPr>
              <p:cNvSpPr txBox="1"/>
              <p:nvPr/>
            </p:nvSpPr>
            <p:spPr>
              <a:xfrm>
                <a:off x="7681478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93928A-1CC7-4711-A05C-8B0D2E79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478" y="1295142"/>
                <a:ext cx="1278608" cy="338554"/>
              </a:xfrm>
              <a:prstGeom prst="rect">
                <a:avLst/>
              </a:prstGeom>
              <a:blipFill>
                <a:blip r:embed="rId8"/>
                <a:stretch>
                  <a:fillRect l="-238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0774DD-760B-41B3-9D16-2617BD466478}"/>
                  </a:ext>
                </a:extLst>
              </p:cNvPr>
              <p:cNvSpPr txBox="1"/>
              <p:nvPr/>
            </p:nvSpPr>
            <p:spPr>
              <a:xfrm>
                <a:off x="753493" y="6259365"/>
                <a:ext cx="13987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:endPara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0774DD-760B-41B3-9D16-2617BD466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3" y="6259365"/>
                <a:ext cx="1398723" cy="584775"/>
              </a:xfrm>
              <a:prstGeom prst="rect">
                <a:avLst/>
              </a:prstGeom>
              <a:blipFill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2FC95E0-38FA-4420-9553-7F4C6AEBE554}"/>
                  </a:ext>
                </a:extLst>
              </p:cNvPr>
              <p:cNvSpPr txBox="1"/>
              <p:nvPr/>
            </p:nvSpPr>
            <p:spPr>
              <a:xfrm>
                <a:off x="1962128" y="6273225"/>
                <a:ext cx="9802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2FC95E0-38FA-4420-9553-7F4C6AEB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28" y="6273225"/>
                <a:ext cx="980268" cy="584775"/>
              </a:xfrm>
              <a:prstGeom prst="rect">
                <a:avLst/>
              </a:prstGeom>
              <a:blipFill>
                <a:blip r:embed="rId10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C192F1-13C2-4A6F-A210-73D1A8A98227}"/>
                  </a:ext>
                </a:extLst>
              </p:cNvPr>
              <p:cNvSpPr txBox="1"/>
              <p:nvPr/>
            </p:nvSpPr>
            <p:spPr>
              <a:xfrm>
                <a:off x="2901263" y="6273225"/>
                <a:ext cx="12769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–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C192F1-13C2-4A6F-A210-73D1A8A98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63" y="6273225"/>
                <a:ext cx="1276909" cy="584775"/>
              </a:xfrm>
              <a:prstGeom prst="rect">
                <a:avLst/>
              </a:prstGeom>
              <a:blipFill>
                <a:blip r:embed="rId11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576200-4A88-4EEE-978F-B7F4C57595D4}"/>
                  </a:ext>
                </a:extLst>
              </p:cNvPr>
              <p:cNvSpPr txBox="1"/>
              <p:nvPr/>
            </p:nvSpPr>
            <p:spPr>
              <a:xfrm>
                <a:off x="3948984" y="6259366"/>
                <a:ext cx="14568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𝒍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2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576200-4A88-4EEE-978F-B7F4C5759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984" y="6259366"/>
                <a:ext cx="1456846" cy="584775"/>
              </a:xfrm>
              <a:prstGeom prst="rect">
                <a:avLst/>
              </a:prstGeom>
              <a:blipFill>
                <a:blip r:embed="rId12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432803-4F17-4530-AEDA-4B83E554A37B}"/>
                  </a:ext>
                </a:extLst>
              </p:cNvPr>
              <p:cNvSpPr txBox="1"/>
              <p:nvPr/>
            </p:nvSpPr>
            <p:spPr>
              <a:xfrm>
                <a:off x="5150533" y="6262047"/>
                <a:ext cx="15420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𝒍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432803-4F17-4530-AEDA-4B83E554A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33" y="6262047"/>
                <a:ext cx="1542078" cy="584775"/>
              </a:xfrm>
              <a:prstGeom prst="rect">
                <a:avLst/>
              </a:prstGeom>
              <a:blipFill>
                <a:blip r:embed="rId1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5D2F06-4245-4265-986E-F6205F5F2049}"/>
                  </a:ext>
                </a:extLst>
              </p:cNvPr>
              <p:cNvSpPr txBox="1"/>
              <p:nvPr/>
            </p:nvSpPr>
            <p:spPr>
              <a:xfrm>
                <a:off x="6534602" y="6264728"/>
                <a:ext cx="10151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:endPara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𝟑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5D2F06-4245-4265-986E-F6205F5F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2" y="6264728"/>
                <a:ext cx="1015139" cy="584775"/>
              </a:xfrm>
              <a:prstGeom prst="rect">
                <a:avLst/>
              </a:prstGeom>
              <a:blipFill>
                <a:blip r:embed="rId14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09670E-600E-4F8E-816F-C972328B735D}"/>
                  </a:ext>
                </a:extLst>
              </p:cNvPr>
              <p:cNvSpPr txBox="1"/>
              <p:nvPr/>
            </p:nvSpPr>
            <p:spPr>
              <a:xfrm>
                <a:off x="8657869" y="6262049"/>
                <a:ext cx="1278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09670E-600E-4F8E-816F-C972328B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869" y="6262049"/>
                <a:ext cx="1278608" cy="584775"/>
              </a:xfrm>
              <a:prstGeom prst="rect">
                <a:avLst/>
              </a:prstGeom>
              <a:blipFill>
                <a:blip r:embed="rId15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391AE5-8EC8-40F3-9116-D61D4F720497}"/>
                  </a:ext>
                </a:extLst>
              </p:cNvPr>
              <p:cNvSpPr txBox="1"/>
              <p:nvPr/>
            </p:nvSpPr>
            <p:spPr>
              <a:xfrm>
                <a:off x="7509292" y="6262048"/>
                <a:ext cx="1278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:endPara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391AE5-8EC8-40F3-9116-D61D4F72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292" y="6262048"/>
                <a:ext cx="1278608" cy="584775"/>
              </a:xfrm>
              <a:prstGeom prst="rect">
                <a:avLst/>
              </a:prstGeom>
              <a:blipFill>
                <a:blip r:embed="rId1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24C2E7F9-497C-49EE-8A83-29A4E84708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1708" y="3576198"/>
            <a:ext cx="3058372" cy="538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75535E-7AE0-4E14-ACB2-5845F0883838}"/>
                  </a:ext>
                </a:extLst>
              </p:cNvPr>
              <p:cNvSpPr txBox="1"/>
              <p:nvPr/>
            </p:nvSpPr>
            <p:spPr>
              <a:xfrm>
                <a:off x="9433348" y="2182624"/>
                <a:ext cx="259926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The effective target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for layer </a:t>
                </a:r>
                <a14:m>
                  <m:oMath xmlns:m="http://schemas.openxmlformats.org/officeDocument/2006/math"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𝒍</m:t>
                    </m:r>
                  </m:oMath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75535E-7AE0-4E14-ACB2-5845F0883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48" y="2182624"/>
                <a:ext cx="2599267" cy="1292662"/>
              </a:xfrm>
              <a:prstGeom prst="rect">
                <a:avLst/>
              </a:prstGeom>
              <a:blipFill>
                <a:blip r:embed="rId18"/>
                <a:stretch>
                  <a:fillRect l="-4215" t="-3774" b="-1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36EED774-D56E-4357-B309-E9D2F57B5E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9767" y="5374646"/>
            <a:ext cx="2713567" cy="59205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AF0C90E-9468-483F-8403-2E17B9D3B02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20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Resnet18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BD16A5-3571-419F-BC08-185DBDED0FFA}"/>
              </a:ext>
            </a:extLst>
          </p:cNvPr>
          <p:cNvSpPr txBox="1"/>
          <p:nvPr/>
        </p:nvSpPr>
        <p:spPr>
          <a:xfrm>
            <a:off x="902539" y="1669717"/>
            <a:ext cx="36491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Regarding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last FC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 learning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Exam the target function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for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Learning component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882B61-966C-4EC0-955D-64106A784E0F}"/>
              </a:ext>
            </a:extLst>
          </p:cNvPr>
          <p:cNvSpPr txBox="1"/>
          <p:nvPr/>
        </p:nvSpPr>
        <p:spPr>
          <a:xfrm>
            <a:off x="7167456" y="5230354"/>
            <a:ext cx="436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last two FC layers fixed.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F0A6C8-0AD3-4D3D-BC26-550CDEFE797D}"/>
              </a:ext>
            </a:extLst>
          </p:cNvPr>
          <p:cNvSpPr/>
          <p:nvPr/>
        </p:nvSpPr>
        <p:spPr>
          <a:xfrm>
            <a:off x="10745046" y="3342640"/>
            <a:ext cx="299720" cy="1148080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127EA4-C2B8-4504-9E16-9FEFB3F86C85}"/>
              </a:ext>
            </a:extLst>
          </p:cNvPr>
          <p:cNvSpPr/>
          <p:nvPr/>
        </p:nvSpPr>
        <p:spPr>
          <a:xfrm>
            <a:off x="10120206" y="3342640"/>
            <a:ext cx="293794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B85494-0874-4103-A057-9FB718A125E8}"/>
              </a:ext>
            </a:extLst>
          </p:cNvPr>
          <p:cNvSpPr/>
          <p:nvPr/>
        </p:nvSpPr>
        <p:spPr>
          <a:xfrm>
            <a:off x="6071446" y="3342640"/>
            <a:ext cx="3723640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Convolution layer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4FD846-A71F-44D5-9B13-BDA2826FE2C6}"/>
              </a:ext>
            </a:extLst>
          </p:cNvPr>
          <p:cNvSpPr/>
          <p:nvPr/>
        </p:nvSpPr>
        <p:spPr>
          <a:xfrm>
            <a:off x="5440680" y="3342640"/>
            <a:ext cx="299720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INPUT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EEB01F-D816-47AB-8804-073B9708BD95}"/>
              </a:ext>
            </a:extLst>
          </p:cNvPr>
          <p:cNvSpPr/>
          <p:nvPr/>
        </p:nvSpPr>
        <p:spPr>
          <a:xfrm>
            <a:off x="11451166" y="3342640"/>
            <a:ext cx="299720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OUTPUT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AF10C7-F2A5-4E0B-A572-5276F9B06ED4}"/>
              </a:ext>
            </a:extLst>
          </p:cNvPr>
          <p:cNvSpPr/>
          <p:nvPr/>
        </p:nvSpPr>
        <p:spPr>
          <a:xfrm>
            <a:off x="10745046" y="1478269"/>
            <a:ext cx="299720" cy="1148080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BDBC36-25B5-4B2B-9DD9-CB9A909D4E31}"/>
              </a:ext>
            </a:extLst>
          </p:cNvPr>
          <p:cNvSpPr/>
          <p:nvPr/>
        </p:nvSpPr>
        <p:spPr>
          <a:xfrm>
            <a:off x="10120206" y="1478269"/>
            <a:ext cx="293794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5BC444-D3B0-46CE-9C01-134854FC9342}"/>
              </a:ext>
            </a:extLst>
          </p:cNvPr>
          <p:cNvSpPr/>
          <p:nvPr/>
        </p:nvSpPr>
        <p:spPr>
          <a:xfrm>
            <a:off x="7386320" y="1478269"/>
            <a:ext cx="2408766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Convolution layer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DF6711-DDEE-49AA-959A-80BB75EB0393}"/>
              </a:ext>
            </a:extLst>
          </p:cNvPr>
          <p:cNvSpPr/>
          <p:nvPr/>
        </p:nvSpPr>
        <p:spPr>
          <a:xfrm>
            <a:off x="6761480" y="1478269"/>
            <a:ext cx="299720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INPUT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428D6A1-D077-4551-B431-7E21F824B4DC}"/>
              </a:ext>
            </a:extLst>
          </p:cNvPr>
          <p:cNvSpPr/>
          <p:nvPr/>
        </p:nvSpPr>
        <p:spPr>
          <a:xfrm>
            <a:off x="11451166" y="1478269"/>
            <a:ext cx="299720" cy="114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OUTPUT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CC831-EE05-4709-A647-56E5B4F38ECC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2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99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Resnet18</a:t>
            </a:r>
            <a:r>
              <a:rPr lang="en-US" sz="3200" dirty="0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BB2DFD-5D85-42AE-A960-345606FB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89" y="886128"/>
            <a:ext cx="6915317" cy="50857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BD16A5-3571-419F-BC08-185DBDED0FFA}"/>
              </a:ext>
            </a:extLst>
          </p:cNvPr>
          <p:cNvSpPr txBox="1"/>
          <p:nvPr/>
        </p:nvSpPr>
        <p:spPr>
          <a:xfrm>
            <a:off x="902539" y="1669717"/>
            <a:ext cx="36491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Regarding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last FC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 learning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Exam the target function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for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Learning component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D263C4-1B44-4E43-9A71-A311B813264B}"/>
              </a:ext>
            </a:extLst>
          </p:cNvPr>
          <p:cNvSpPr txBox="1"/>
          <p:nvPr/>
        </p:nvSpPr>
        <p:spPr>
          <a:xfrm>
            <a:off x="7167456" y="5230354"/>
            <a:ext cx="436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last two FC layers fixed.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98239A-CFDB-43DE-9552-9E5B823A5D3B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53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Resnet18: </a:t>
            </a:r>
            <a:r>
              <a:rPr lang="en-US" altLang="zh-CN" dirty="0"/>
              <a:t>Deeper, faster, better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359B7-BAAB-4A87-B678-466867EE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76" y="1473587"/>
            <a:ext cx="4617280" cy="3305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3FE36F-725D-4B9C-A5D9-CFCF5F89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7" y="1473587"/>
            <a:ext cx="4617279" cy="33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C9B2C2-BE88-4AA9-AC89-BB91EF0B0435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66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Resnet18: Deeper, stronger low-</a:t>
            </a:r>
            <a:r>
              <a:rPr lang="en-US" altLang="zh-CN" dirty="0" err="1"/>
              <a:t>freq</a:t>
            </a:r>
            <a:r>
              <a:rPr lang="en-US" altLang="zh-CN" dirty="0"/>
              <a:t> bias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CA2B72-C244-42A7-B4B4-2E853C63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86" y="1170851"/>
            <a:ext cx="9120301" cy="5030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E73937-03D2-493B-A56C-8F3A107F0E7C}"/>
              </a:ext>
            </a:extLst>
          </p:cNvPr>
          <p:cNvSpPr txBox="1"/>
          <p:nvPr/>
        </p:nvSpPr>
        <p:spPr>
          <a:xfrm>
            <a:off x="4839966" y="801519"/>
            <a:ext cx="231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Green: deepest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907C7D-1590-4F21-8165-53084D14BC05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05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C6B88E4F-796A-4E26-BE1F-01265FDA8897}"/>
              </a:ext>
            </a:extLst>
          </p:cNvPr>
          <p:cNvSpPr txBox="1">
            <a:spLocks/>
          </p:cNvSpPr>
          <p:nvPr/>
        </p:nvSpPr>
        <p:spPr>
          <a:xfrm>
            <a:off x="514558" y="923678"/>
            <a:ext cx="1116288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Deep frequency principle: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effective target function for a deeper hidden layer has a bias towards a function with more low frequency during the training.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Cross different network structures on resnet18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How about different layers in a network?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73DA4C-C533-4E8F-A3C1-D0F15B6FA91B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2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15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frequency principle in one net </a:t>
            </a:r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EC3EA091-BE05-44BF-BE3A-B9B0C36414F2}"/>
              </a:ext>
            </a:extLst>
          </p:cNvPr>
          <p:cNvSpPr txBox="1">
            <a:spLocks/>
          </p:cNvSpPr>
          <p:nvPr/>
        </p:nvSpPr>
        <p:spPr>
          <a:xfrm>
            <a:off x="582502" y="1147198"/>
            <a:ext cx="1116288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MNIST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Fully connected network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Consider a network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Consider the </a:t>
            </a:r>
            <a:r>
              <a:rPr lang="en-US" altLang="zh-CN" sz="2800">
                <a:solidFill>
                  <a:sysClr val="windowText" lastClr="000000"/>
                </a:solidFill>
                <a:latin typeface="等线" panose="020F0502020204030204"/>
                <a:ea typeface="等线" panose="02010600030101010101" pitchFamily="2" charset="-122"/>
              </a:rPr>
              <a:t>RDF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of (hidden layer, true labels)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Deeper layers: target function with more low frequency after training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D2870-501F-4BE3-A8D2-B9A852F6E686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2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27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 target function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9554C1-4A51-485B-A1DB-DE4D966B65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8010" y="1734608"/>
            <a:ext cx="9454537" cy="45811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8281E7-EC3F-4D05-A806-439FC9488DB3}"/>
              </a:ext>
            </a:extLst>
          </p:cNvPr>
          <p:cNvSpPr txBox="1"/>
          <p:nvPr/>
        </p:nvSpPr>
        <p:spPr>
          <a:xfrm>
            <a:off x="513510" y="723200"/>
            <a:ext cx="4459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pre-condition component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3582CD-A19B-46EE-B44B-6E5E28219CA4}"/>
              </a:ext>
            </a:extLst>
          </p:cNvPr>
          <p:cNvSpPr txBox="1"/>
          <p:nvPr/>
        </p:nvSpPr>
        <p:spPr>
          <a:xfrm>
            <a:off x="6061903" y="723200"/>
            <a:ext cx="4192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learning component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E5E2A8-C6B9-44D9-A15C-9B674800C260}"/>
              </a:ext>
            </a:extLst>
          </p:cNvPr>
          <p:cNvSpPr txBox="1"/>
          <p:nvPr/>
        </p:nvSpPr>
        <p:spPr>
          <a:xfrm>
            <a:off x="943589" y="1300513"/>
            <a:ext cx="98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Layer 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34510D-7256-416C-A3E6-DB8EAD47E294}"/>
              </a:ext>
            </a:extLst>
          </p:cNvPr>
          <p:cNvSpPr txBox="1"/>
          <p:nvPr/>
        </p:nvSpPr>
        <p:spPr>
          <a:xfrm>
            <a:off x="2063342" y="1295142"/>
            <a:ext cx="98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Layer 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05F638-B1CC-4B51-AC6F-84C6E8EC8D34}"/>
              </a:ext>
            </a:extLst>
          </p:cNvPr>
          <p:cNvSpPr txBox="1"/>
          <p:nvPr/>
        </p:nvSpPr>
        <p:spPr>
          <a:xfrm>
            <a:off x="3136600" y="1295142"/>
            <a:ext cx="98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Layer 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FF15DB-1AA2-459B-9B15-79AB213BC627}"/>
                  </a:ext>
                </a:extLst>
              </p:cNvPr>
              <p:cNvSpPr txBox="1"/>
              <p:nvPr/>
            </p:nvSpPr>
            <p:spPr>
              <a:xfrm>
                <a:off x="4326094" y="1295142"/>
                <a:ext cx="121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</m:t>
                    </m:r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FF15DB-1AA2-459B-9B15-79AB213BC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94" y="1295142"/>
                <a:ext cx="1216186" cy="338554"/>
              </a:xfrm>
              <a:prstGeom prst="rect">
                <a:avLst/>
              </a:prstGeom>
              <a:blipFill>
                <a:blip r:embed="rId4"/>
                <a:stretch>
                  <a:fillRect l="-3015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F5ECF1-0E5D-48C0-9DDF-B008A691C5FF}"/>
                  </a:ext>
                </a:extLst>
              </p:cNvPr>
              <p:cNvSpPr txBox="1"/>
              <p:nvPr/>
            </p:nvSpPr>
            <p:spPr>
              <a:xfrm>
                <a:off x="5672747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F5ECF1-0E5D-48C0-9DDF-B008A691C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747" y="1295142"/>
                <a:ext cx="1278608" cy="338554"/>
              </a:xfrm>
              <a:prstGeom prst="rect">
                <a:avLst/>
              </a:prstGeom>
              <a:blipFill>
                <a:blip r:embed="rId5"/>
                <a:stretch>
                  <a:fillRect l="-287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085E55-5767-4387-B229-284402D47A96}"/>
                  </a:ext>
                </a:extLst>
              </p:cNvPr>
              <p:cNvSpPr txBox="1"/>
              <p:nvPr/>
            </p:nvSpPr>
            <p:spPr>
              <a:xfrm>
                <a:off x="6639217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−2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085E55-5767-4387-B229-284402D4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217" y="1295142"/>
                <a:ext cx="1278608" cy="338554"/>
              </a:xfrm>
              <a:prstGeom prst="rect">
                <a:avLst/>
              </a:prstGeom>
              <a:blipFill>
                <a:blip r:embed="rId6"/>
                <a:stretch>
                  <a:fillRect l="-238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89E5A-6E84-4090-B354-52E0684EF315}"/>
                  </a:ext>
                </a:extLst>
              </p:cNvPr>
              <p:cNvSpPr txBox="1"/>
              <p:nvPr/>
            </p:nvSpPr>
            <p:spPr>
              <a:xfrm>
                <a:off x="8839976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89E5A-6E84-4090-B354-52E0684E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6" y="1295142"/>
                <a:ext cx="1278608" cy="338554"/>
              </a:xfrm>
              <a:prstGeom prst="rect">
                <a:avLst/>
              </a:prstGeom>
              <a:blipFill>
                <a:blip r:embed="rId7"/>
                <a:stretch>
                  <a:fillRect l="-238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93928A-1CC7-4711-A05C-8B0D2E795AB6}"/>
                  </a:ext>
                </a:extLst>
              </p:cNvPr>
              <p:cNvSpPr txBox="1"/>
              <p:nvPr/>
            </p:nvSpPr>
            <p:spPr>
              <a:xfrm>
                <a:off x="7681478" y="1295142"/>
                <a:ext cx="1278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93928A-1CC7-4711-A05C-8B0D2E79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478" y="1295142"/>
                <a:ext cx="1278608" cy="338554"/>
              </a:xfrm>
              <a:prstGeom prst="rect">
                <a:avLst/>
              </a:prstGeom>
              <a:blipFill>
                <a:blip r:embed="rId8"/>
                <a:stretch>
                  <a:fillRect l="-238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0774DD-760B-41B3-9D16-2617BD466478}"/>
                  </a:ext>
                </a:extLst>
              </p:cNvPr>
              <p:cNvSpPr txBox="1"/>
              <p:nvPr/>
            </p:nvSpPr>
            <p:spPr>
              <a:xfrm>
                <a:off x="753493" y="6259365"/>
                <a:ext cx="13987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:endPara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0774DD-760B-41B3-9D16-2617BD466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3" y="6259365"/>
                <a:ext cx="1398723" cy="584775"/>
              </a:xfrm>
              <a:prstGeom prst="rect">
                <a:avLst/>
              </a:prstGeom>
              <a:blipFill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2FC95E0-38FA-4420-9553-7F4C6AEBE554}"/>
                  </a:ext>
                </a:extLst>
              </p:cNvPr>
              <p:cNvSpPr txBox="1"/>
              <p:nvPr/>
            </p:nvSpPr>
            <p:spPr>
              <a:xfrm>
                <a:off x="1962128" y="6273225"/>
                <a:ext cx="9802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2FC95E0-38FA-4420-9553-7F4C6AEB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28" y="6273225"/>
                <a:ext cx="980268" cy="584775"/>
              </a:xfrm>
              <a:prstGeom prst="rect">
                <a:avLst/>
              </a:prstGeom>
              <a:blipFill>
                <a:blip r:embed="rId10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C192F1-13C2-4A6F-A210-73D1A8A98227}"/>
                  </a:ext>
                </a:extLst>
              </p:cNvPr>
              <p:cNvSpPr txBox="1"/>
              <p:nvPr/>
            </p:nvSpPr>
            <p:spPr>
              <a:xfrm>
                <a:off x="2901263" y="6273225"/>
                <a:ext cx="12769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–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C192F1-13C2-4A6F-A210-73D1A8A98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63" y="6273225"/>
                <a:ext cx="1276909" cy="584775"/>
              </a:xfrm>
              <a:prstGeom prst="rect">
                <a:avLst/>
              </a:prstGeom>
              <a:blipFill>
                <a:blip r:embed="rId11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576200-4A88-4EEE-978F-B7F4C57595D4}"/>
                  </a:ext>
                </a:extLst>
              </p:cNvPr>
              <p:cNvSpPr txBox="1"/>
              <p:nvPr/>
            </p:nvSpPr>
            <p:spPr>
              <a:xfrm>
                <a:off x="3948984" y="6259366"/>
                <a:ext cx="14568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𝒍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2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576200-4A88-4EEE-978F-B7F4C5759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984" y="6259366"/>
                <a:ext cx="1456846" cy="584775"/>
              </a:xfrm>
              <a:prstGeom prst="rect">
                <a:avLst/>
              </a:prstGeom>
              <a:blipFill>
                <a:blip r:embed="rId12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432803-4F17-4530-AEDA-4B83E554A37B}"/>
                  </a:ext>
                </a:extLst>
              </p:cNvPr>
              <p:cNvSpPr txBox="1"/>
              <p:nvPr/>
            </p:nvSpPr>
            <p:spPr>
              <a:xfrm>
                <a:off x="5150533" y="6262047"/>
                <a:ext cx="15420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𝒍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>
                            <a:lumMod val="10000"/>
                            <a:lumOff val="9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432803-4F17-4530-AEDA-4B83E554A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33" y="6262047"/>
                <a:ext cx="1542078" cy="584775"/>
              </a:xfrm>
              <a:prstGeom prst="rect">
                <a:avLst/>
              </a:prstGeom>
              <a:blipFill>
                <a:blip r:embed="rId1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5D2F06-4245-4265-986E-F6205F5F2049}"/>
                  </a:ext>
                </a:extLst>
              </p:cNvPr>
              <p:cNvSpPr txBox="1"/>
              <p:nvPr/>
            </p:nvSpPr>
            <p:spPr>
              <a:xfrm>
                <a:off x="6534602" y="6264728"/>
                <a:ext cx="10151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:endPara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𝟑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5D2F06-4245-4265-986E-F6205F5F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02" y="6264728"/>
                <a:ext cx="1015139" cy="584775"/>
              </a:xfrm>
              <a:prstGeom prst="rect">
                <a:avLst/>
              </a:prstGeom>
              <a:blipFill>
                <a:blip r:embed="rId14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09670E-600E-4F8E-816F-C972328B735D}"/>
                  </a:ext>
                </a:extLst>
              </p:cNvPr>
              <p:cNvSpPr txBox="1"/>
              <p:nvPr/>
            </p:nvSpPr>
            <p:spPr>
              <a:xfrm>
                <a:off x="8657869" y="6262049"/>
                <a:ext cx="1278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09670E-600E-4F8E-816F-C972328B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869" y="6262049"/>
                <a:ext cx="1278608" cy="584775"/>
              </a:xfrm>
              <a:prstGeom prst="rect">
                <a:avLst/>
              </a:prstGeom>
              <a:blipFill>
                <a:blip r:embed="rId15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391AE5-8EC8-40F3-9116-D61D4F720497}"/>
                  </a:ext>
                </a:extLst>
              </p:cNvPr>
              <p:cNvSpPr txBox="1"/>
              <p:nvPr/>
            </p:nvSpPr>
            <p:spPr>
              <a:xfrm>
                <a:off x="7509292" y="6262048"/>
                <a:ext cx="1278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>
                        <a:lumMod val="10000"/>
                        <a:lumOff val="9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Layer </a:t>
                </a:r>
                <a:endParaRPr kumimoji="0" lang="en-US" altLang="zh-CN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42C2D">
                              <a:lumMod val="10000"/>
                              <a:lumOff val="9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>
                      <a:lumMod val="10000"/>
                      <a:lumOff val="9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391AE5-8EC8-40F3-9116-D61D4F72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292" y="6262048"/>
                <a:ext cx="1278608" cy="584775"/>
              </a:xfrm>
              <a:prstGeom prst="rect">
                <a:avLst/>
              </a:prstGeom>
              <a:blipFill>
                <a:blip r:embed="rId1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24C2E7F9-497C-49EE-8A83-29A4E84708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1708" y="3576198"/>
            <a:ext cx="3058372" cy="538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75535E-7AE0-4E14-ACB2-5845F0883838}"/>
                  </a:ext>
                </a:extLst>
              </p:cNvPr>
              <p:cNvSpPr txBox="1"/>
              <p:nvPr/>
            </p:nvSpPr>
            <p:spPr>
              <a:xfrm>
                <a:off x="9433348" y="2182624"/>
                <a:ext cx="259926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The effective target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for layer </a:t>
                </a:r>
                <a14:m>
                  <m:oMath xmlns:m="http://schemas.openxmlformats.org/officeDocument/2006/math"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𝒍</m:t>
                    </m:r>
                  </m:oMath>
                </a14:m>
                <a:endPara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75535E-7AE0-4E14-ACB2-5845F0883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48" y="2182624"/>
                <a:ext cx="2599267" cy="1292662"/>
              </a:xfrm>
              <a:prstGeom prst="rect">
                <a:avLst/>
              </a:prstGeom>
              <a:blipFill>
                <a:blip r:embed="rId18"/>
                <a:stretch>
                  <a:fillRect l="-4215" t="-3774" b="-1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36EED774-D56E-4357-B309-E9D2F57B5E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9767" y="5374646"/>
            <a:ext cx="2713567" cy="59205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4DE807E-5D6A-4CD6-B3DE-200A4F26C97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20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6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effect:</a:t>
            </a:r>
            <a:r>
              <a:rPr lang="zh-CN" altLang="en-US" dirty="0"/>
              <a:t> </a:t>
            </a:r>
            <a:r>
              <a:rPr lang="en-US" altLang="zh-CN" dirty="0"/>
              <a:t>generalization and speed</a:t>
            </a:r>
            <a:r>
              <a:rPr lang="en-US" sz="3200" dirty="0"/>
              <a:t> 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B413D3-8A3F-4F64-999A-83B60E6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54" y="1175444"/>
            <a:ext cx="7763694" cy="47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71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RDF of different hidden layers</a:t>
            </a:r>
            <a:r>
              <a:rPr lang="en-US" sz="3200" dirty="0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1666B-B094-4333-B52D-334197F0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6" y="911678"/>
            <a:ext cx="11037888" cy="50346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4835CD-801F-4AB2-B582-CC98FD0EE650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71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effect:</a:t>
            </a:r>
            <a:r>
              <a:rPr lang="zh-CN" altLang="en-US" dirty="0"/>
              <a:t> </a:t>
            </a:r>
            <a:r>
              <a:rPr lang="en-US" altLang="zh-CN" dirty="0"/>
              <a:t>generalization and speed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B2C25A-0E71-4C55-9232-AF6AA2EC7C82}"/>
              </a:ext>
            </a:extLst>
          </p:cNvPr>
          <p:cNvSpPr/>
          <p:nvPr/>
        </p:nvSpPr>
        <p:spPr>
          <a:xfrm>
            <a:off x="381242" y="5633171"/>
            <a:ext cx="6524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Deep Residual Learning for Image Recognition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He et al., 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4F2502-95AF-46FE-8757-8D054F83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46" y="855497"/>
            <a:ext cx="6998634" cy="46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Examples: Deeper faster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4C345B-7F17-4ACE-9F98-A8E96F866F84}"/>
              </a:ext>
            </a:extLst>
          </p:cNvPr>
          <p:cNvSpPr/>
          <p:nvPr/>
        </p:nvSpPr>
        <p:spPr>
          <a:xfrm>
            <a:off x="301352" y="946835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cos3x+cos5x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ADEDDA-DA1B-4EF8-8C66-2BB0D0A10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28" y="1976363"/>
            <a:ext cx="5487650" cy="365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709BA7-383B-4B3C-9A0E-58B489F9D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8" y="2111518"/>
            <a:ext cx="5487650" cy="36584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8D06B7-5781-48FD-A756-227AAE55D708}"/>
              </a:ext>
            </a:extLst>
          </p:cNvPr>
          <p:cNvSpPr txBox="1"/>
          <p:nvPr/>
        </p:nvSpPr>
        <p:spPr>
          <a:xfrm>
            <a:off x="8064300" y="5634796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Each layer has 500 neurons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6B093-AC2C-4862-B34C-C93076AF0849}"/>
              </a:ext>
            </a:extLst>
          </p:cNvPr>
          <p:cNvSpPr txBox="1"/>
          <p:nvPr/>
        </p:nvSpPr>
        <p:spPr>
          <a:xfrm>
            <a:off x="2514134" y="1742187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Target function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1BF36-A785-42CF-A588-DAE0E7CD2AF2}"/>
              </a:ext>
            </a:extLst>
          </p:cNvPr>
          <p:cNvSpPr txBox="1"/>
          <p:nvPr/>
        </p:nvSpPr>
        <p:spPr>
          <a:xfrm>
            <a:off x="8001784" y="1742187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Step number to a fixed error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7363B2-FFCF-4FEB-BF52-BB38700CC6A6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4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1EA92A46-8E6D-4860-B3E9-729BE4640D84}"/>
              </a:ext>
            </a:extLst>
          </p:cNvPr>
          <p:cNvSpPr txBox="1">
            <a:spLocks/>
          </p:cNvSpPr>
          <p:nvPr/>
        </p:nvSpPr>
        <p:spPr>
          <a:xfrm>
            <a:off x="572342" y="1126878"/>
            <a:ext cx="1116288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On the Optimization of Deep Networks: Implicit Acceleration by Overparameterization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zh-CN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Sanjeev Arora, Nadav Cohen, Elad Hazan (2018)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Linear network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depth acts as a preconditioner which may accelerate convergence.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preconditioning can be seen an acceleration procedure that combines momentum with adaptive learning rates.</a:t>
            </a:r>
            <a:endParaRPr kumimoji="0" lang="es-ES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11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Recall: lower frequency, faster training</a:t>
            </a:r>
            <a:endParaRPr lang="zh-CN" altLang="en-US" dirty="0"/>
          </a:p>
        </p:txBody>
      </p:sp>
      <p:pic>
        <p:nvPicPr>
          <p:cNvPr id="3" name="内容占位符 6">
            <a:extLst>
              <a:ext uri="{FF2B5EF4-FFF2-40B4-BE49-F238E27FC236}">
                <a16:creationId xmlns:a16="http://schemas.microsoft.com/office/drawing/2014/main" id="{79ADC1DD-01B0-423E-9C23-EFC37018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" y="1524980"/>
            <a:ext cx="5207192" cy="3471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613CA4-F92E-458E-B231-301FF33F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94" y="1611872"/>
            <a:ext cx="4946515" cy="32976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469FBF-F1D6-4468-BB35-434D870AE4B4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90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Conjecture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2A2940-9AE2-4A59-B1A8-CC74F2A9DCBE}"/>
              </a:ext>
            </a:extLst>
          </p:cNvPr>
          <p:cNvSpPr/>
          <p:nvPr/>
        </p:nvSpPr>
        <p:spPr>
          <a:xfrm>
            <a:off x="1452880" y="1647117"/>
            <a:ext cx="9479280" cy="1900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Deep frequency principle: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  The effective target function for a deeper hidden layer is a lower frequency function.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EC3A51-C948-48E3-80EC-CB3AAA55DB58}"/>
              </a:ext>
            </a:extLst>
          </p:cNvPr>
          <p:cNvSpPr/>
          <p:nvPr/>
        </p:nvSpPr>
        <p:spPr>
          <a:xfrm>
            <a:off x="0" y="4654477"/>
            <a:ext cx="12192000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Need a quantity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 characterize the frequency distribution of high-dimension functions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C25119-9073-4047-BE2F-AB0860CCDF67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2"/>
              </a:rPr>
              <a:t>2007.14313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5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 frequency ratio (LFR)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5141534-98F8-4B00-B278-0D665B5CC1E0}"/>
              </a:ext>
            </a:extLst>
          </p:cNvPr>
          <p:cNvSpPr txBox="1">
            <a:spLocks/>
          </p:cNvSpPr>
          <p:nvPr/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75F9A03-A1A8-4B06-987C-64B3079EB101}"/>
              </a:ext>
            </a:extLst>
          </p:cNvPr>
          <p:cNvCxnSpPr/>
          <p:nvPr/>
        </p:nvCxnSpPr>
        <p:spPr>
          <a:xfrm>
            <a:off x="1071156" y="3600193"/>
            <a:ext cx="229137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8CA853-C951-4E2F-B965-6C5212A0E88D}"/>
              </a:ext>
            </a:extLst>
          </p:cNvPr>
          <p:cNvCxnSpPr/>
          <p:nvPr/>
        </p:nvCxnSpPr>
        <p:spPr>
          <a:xfrm flipV="1">
            <a:off x="1323961" y="1970410"/>
            <a:ext cx="0" cy="19202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6D10BDC-00C7-4774-8471-B4B63CCDD72A}"/>
              </a:ext>
            </a:extLst>
          </p:cNvPr>
          <p:cNvSpPr/>
          <p:nvPr/>
        </p:nvSpPr>
        <p:spPr>
          <a:xfrm>
            <a:off x="1318582" y="2227708"/>
            <a:ext cx="1140311" cy="506495"/>
          </a:xfrm>
          <a:custGeom>
            <a:avLst/>
            <a:gdLst>
              <a:gd name="connsiteX0" fmla="*/ 0 w 1140311"/>
              <a:gd name="connsiteY0" fmla="*/ 60052 h 506495"/>
              <a:gd name="connsiteX1" fmla="*/ 640080 w 1140311"/>
              <a:gd name="connsiteY1" fmla="*/ 38537 h 506495"/>
              <a:gd name="connsiteX2" fmla="*/ 1140311 w 1140311"/>
              <a:gd name="connsiteY2" fmla="*/ 506495 h 50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506495">
                <a:moveTo>
                  <a:pt x="0" y="60052"/>
                </a:moveTo>
                <a:cubicBezTo>
                  <a:pt x="225014" y="12091"/>
                  <a:pt x="450028" y="-35870"/>
                  <a:pt x="640080" y="38537"/>
                </a:cubicBezTo>
                <a:cubicBezTo>
                  <a:pt x="830132" y="112944"/>
                  <a:pt x="1034527" y="415055"/>
                  <a:pt x="1140311" y="506495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50BFC03-3974-4541-B19C-57C6DCFC3ADF}"/>
              </a:ext>
            </a:extLst>
          </p:cNvPr>
          <p:cNvSpPr/>
          <p:nvPr/>
        </p:nvSpPr>
        <p:spPr>
          <a:xfrm>
            <a:off x="2448135" y="2728824"/>
            <a:ext cx="876748" cy="683110"/>
          </a:xfrm>
          <a:custGeom>
            <a:avLst/>
            <a:gdLst>
              <a:gd name="connsiteX0" fmla="*/ 0 w 876748"/>
              <a:gd name="connsiteY0" fmla="*/ 0 h 683110"/>
              <a:gd name="connsiteX1" fmla="*/ 527125 w 876748"/>
              <a:gd name="connsiteY1" fmla="*/ 559397 h 683110"/>
              <a:gd name="connsiteX2" fmla="*/ 876748 w 876748"/>
              <a:gd name="connsiteY2" fmla="*/ 683110 h 68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748" h="683110">
                <a:moveTo>
                  <a:pt x="0" y="0"/>
                </a:moveTo>
                <a:cubicBezTo>
                  <a:pt x="190500" y="222772"/>
                  <a:pt x="381000" y="445545"/>
                  <a:pt x="527125" y="559397"/>
                </a:cubicBezTo>
                <a:cubicBezTo>
                  <a:pt x="673250" y="673249"/>
                  <a:pt x="805927" y="650837"/>
                  <a:pt x="876748" y="68311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C57454-7CEA-41EA-834A-852686058F45}"/>
              </a:ext>
            </a:extLst>
          </p:cNvPr>
          <p:cNvCxnSpPr>
            <a:cxnSpLocks/>
          </p:cNvCxnSpPr>
          <p:nvPr/>
        </p:nvCxnSpPr>
        <p:spPr>
          <a:xfrm flipH="1">
            <a:off x="2448135" y="1653059"/>
            <a:ext cx="10760" cy="1930998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lgDash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09FB3C-516B-49DD-978C-E169EE4D800C}"/>
                  </a:ext>
                </a:extLst>
              </p:cNvPr>
              <p:cNvSpPr txBox="1"/>
              <p:nvPr/>
            </p:nvSpPr>
            <p:spPr>
              <a:xfrm>
                <a:off x="1012000" y="1535186"/>
                <a:ext cx="1436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low-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freq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09FB3C-516B-49DD-978C-E169EE4D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00" y="1535186"/>
                <a:ext cx="1436135" cy="369332"/>
              </a:xfrm>
              <a:prstGeom prst="rect">
                <a:avLst/>
              </a:prstGeom>
              <a:blipFill>
                <a:blip r:embed="rId2"/>
                <a:stretch>
                  <a:fillRect l="-3390" t="-10000" b="-8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下 9">
            <a:extLst>
              <a:ext uri="{FF2B5EF4-FFF2-40B4-BE49-F238E27FC236}">
                <a16:creationId xmlns:a16="http://schemas.microsoft.com/office/drawing/2014/main" id="{FA60910E-DFC0-444E-83EF-76D2951BBDFE}"/>
              </a:ext>
            </a:extLst>
          </p:cNvPr>
          <p:cNvSpPr/>
          <p:nvPr/>
        </p:nvSpPr>
        <p:spPr>
          <a:xfrm>
            <a:off x="1775782" y="1877623"/>
            <a:ext cx="166736" cy="32319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53FF3B9C-78C0-4975-90A1-F63B4B5FD1EC}"/>
              </a:ext>
            </a:extLst>
          </p:cNvPr>
          <p:cNvSpPr/>
          <p:nvPr/>
        </p:nvSpPr>
        <p:spPr>
          <a:xfrm rot="1580540">
            <a:off x="2998840" y="2759739"/>
            <a:ext cx="146483" cy="55269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D250F4-2E54-4ED3-9768-8AA9ADDBF542}"/>
                  </a:ext>
                </a:extLst>
              </p:cNvPr>
              <p:cNvSpPr txBox="1"/>
              <p:nvPr/>
            </p:nvSpPr>
            <p:spPr>
              <a:xfrm>
                <a:off x="2419448" y="2450029"/>
                <a:ext cx="148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high-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freq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D250F4-2E54-4ED3-9768-8AA9ADDBF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48" y="2450029"/>
                <a:ext cx="1487240" cy="369332"/>
              </a:xfrm>
              <a:prstGeom prst="rect">
                <a:avLst/>
              </a:prstGeom>
              <a:blipFill>
                <a:blip r:embed="rId3"/>
                <a:stretch>
                  <a:fillRect b="-6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下 12">
            <a:extLst>
              <a:ext uri="{FF2B5EF4-FFF2-40B4-BE49-F238E27FC236}">
                <a16:creationId xmlns:a16="http://schemas.microsoft.com/office/drawing/2014/main" id="{2F926C78-DEED-4267-888E-AA086A5BD9EA}"/>
              </a:ext>
            </a:extLst>
          </p:cNvPr>
          <p:cNvSpPr/>
          <p:nvPr/>
        </p:nvSpPr>
        <p:spPr>
          <a:xfrm rot="1580540">
            <a:off x="2998842" y="2759739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73B4358A-22A4-44D2-9443-A622B5B5F662}"/>
              </a:ext>
            </a:extLst>
          </p:cNvPr>
          <p:cNvSpPr/>
          <p:nvPr/>
        </p:nvSpPr>
        <p:spPr>
          <a:xfrm rot="1580540">
            <a:off x="2998843" y="2759739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359DAC9-29F9-482D-A0A1-D9933400AF35}"/>
              </a:ext>
            </a:extLst>
          </p:cNvPr>
          <p:cNvSpPr/>
          <p:nvPr/>
        </p:nvSpPr>
        <p:spPr>
          <a:xfrm>
            <a:off x="1775783" y="1877623"/>
            <a:ext cx="166736" cy="32319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59301648-5F17-48AF-B0D0-0CAB7C995358}"/>
              </a:ext>
            </a:extLst>
          </p:cNvPr>
          <p:cNvSpPr/>
          <p:nvPr/>
        </p:nvSpPr>
        <p:spPr>
          <a:xfrm rot="1580540">
            <a:off x="2998844" y="2759739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343E070-0EE6-4A6B-A3F0-6B4A59FEFAF1}"/>
                  </a:ext>
                </a:extLst>
              </p:cNvPr>
              <p:cNvSpPr txBox="1"/>
              <p:nvPr/>
            </p:nvSpPr>
            <p:spPr>
              <a:xfrm>
                <a:off x="2284081" y="3567038"/>
                <a:ext cx="34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343E070-0EE6-4A6B-A3F0-6B4A59FEF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081" y="3567038"/>
                <a:ext cx="349624" cy="369332"/>
              </a:xfrm>
              <a:prstGeom prst="rect">
                <a:avLst/>
              </a:prstGeom>
              <a:blipFill>
                <a:blip r:embed="rId4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36A7806-C1F3-451A-90B4-094D7E1B36FA}"/>
              </a:ext>
            </a:extLst>
          </p:cNvPr>
          <p:cNvCxnSpPr>
            <a:cxnSpLocks/>
          </p:cNvCxnSpPr>
          <p:nvPr/>
        </p:nvCxnSpPr>
        <p:spPr>
          <a:xfrm flipV="1">
            <a:off x="8449621" y="1471760"/>
            <a:ext cx="0" cy="2401184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41885C5-D0BD-4998-A0F2-A5F4B3857831}"/>
              </a:ext>
            </a:extLst>
          </p:cNvPr>
          <p:cNvCxnSpPr>
            <a:cxnSpLocks/>
          </p:cNvCxnSpPr>
          <p:nvPr/>
        </p:nvCxnSpPr>
        <p:spPr>
          <a:xfrm>
            <a:off x="6925621" y="2755935"/>
            <a:ext cx="3048000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5EA685DA-486A-49C7-82DC-64D74EA35068}"/>
              </a:ext>
            </a:extLst>
          </p:cNvPr>
          <p:cNvSpPr/>
          <p:nvPr/>
        </p:nvSpPr>
        <p:spPr>
          <a:xfrm>
            <a:off x="7916223" y="2222539"/>
            <a:ext cx="1066798" cy="106679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3FDA8F-4C28-4D03-9CBC-5448E92C3CCA}"/>
              </a:ext>
            </a:extLst>
          </p:cNvPr>
          <p:cNvSpPr txBox="1"/>
          <p:nvPr/>
        </p:nvSpPr>
        <p:spPr>
          <a:xfrm>
            <a:off x="4220521" y="1402452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Product with an indicator function in Fourier space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04125D-459F-4BBD-A3AB-0D801E562575}"/>
                  </a:ext>
                </a:extLst>
              </p:cNvPr>
              <p:cNvSpPr txBox="1"/>
              <p:nvPr/>
            </p:nvSpPr>
            <p:spPr>
              <a:xfrm>
                <a:off x="9917144" y="2550842"/>
                <a:ext cx="2311397" cy="40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𝑙𝑜𝑤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</m:d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04125D-459F-4BBD-A3AB-0D801E56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144" y="2550842"/>
                <a:ext cx="2311397" cy="405496"/>
              </a:xfrm>
              <a:prstGeom prst="rect">
                <a:avLst/>
              </a:prstGeom>
              <a:blipFill>
                <a:blip r:embed="rId5"/>
                <a:stretch>
                  <a:fillRect t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CF63CEEE-D8D0-4DD9-9F75-C4BF77908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85" y="4667316"/>
            <a:ext cx="2593777" cy="42698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35C64ED-1BAE-43CB-90B6-5A4584219AC9}"/>
              </a:ext>
            </a:extLst>
          </p:cNvPr>
          <p:cNvSpPr txBox="1"/>
          <p:nvPr/>
        </p:nvSpPr>
        <p:spPr>
          <a:xfrm>
            <a:off x="683886" y="4166182"/>
            <a:ext cx="541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Gaussian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approximate indicator function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A4EBDF8-F07B-4771-8C29-D9986F5ED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216" y="4969744"/>
            <a:ext cx="2957550" cy="9690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A40E4DB-5A4A-4B6F-95AF-8F13364B9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563" y="5322129"/>
            <a:ext cx="2865519" cy="6801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14B31D0-B33C-4FF1-AD08-4620832AD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605" y="4581254"/>
            <a:ext cx="2445398" cy="602066"/>
          </a:xfrm>
          <a:prstGeom prst="rect">
            <a:avLst/>
          </a:prstGeom>
        </p:spPr>
      </p:pic>
      <p:sp>
        <p:nvSpPr>
          <p:cNvPr id="28" name="右箭头 26">
            <a:extLst>
              <a:ext uri="{FF2B5EF4-FFF2-40B4-BE49-F238E27FC236}">
                <a16:creationId xmlns:a16="http://schemas.microsoft.com/office/drawing/2014/main" id="{FF444F56-670D-4093-8205-6D73597359B0}"/>
              </a:ext>
            </a:extLst>
          </p:cNvPr>
          <p:cNvSpPr/>
          <p:nvPr/>
        </p:nvSpPr>
        <p:spPr>
          <a:xfrm>
            <a:off x="4873304" y="5474241"/>
            <a:ext cx="1222699" cy="187979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44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 frequency ratio (LFR)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8112FD-29AB-4D0F-AF24-1DD3FAB748F2}"/>
                  </a:ext>
                </a:extLst>
              </p:cNvPr>
              <p:cNvSpPr txBox="1"/>
              <p:nvPr/>
            </p:nvSpPr>
            <p:spPr>
              <a:xfrm>
                <a:off x="3979333" y="3086909"/>
                <a:ext cx="5334000" cy="51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𝜉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=∫</m:t>
                      </m:r>
                      <m:r>
                        <a:rPr kumimoji="0" lang="en-US" altLang="zh-CN" sz="2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𝜉</m:t>
                          </m:r>
                          <m:r>
                            <a:rPr kumimoji="0" lang="en-US" altLang="zh-CN" sz="2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𝑑𝑥</m:t>
                      </m:r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8112FD-29AB-4D0F-AF24-1DD3FAB7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333" y="3086909"/>
                <a:ext cx="5334000" cy="514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46E2BF-5BD3-4966-89A3-48407DB8B2B7}"/>
                  </a:ext>
                </a:extLst>
              </p:cNvPr>
              <p:cNvSpPr txBox="1"/>
              <p:nvPr/>
            </p:nvSpPr>
            <p:spPr>
              <a:xfrm>
                <a:off x="3894667" y="1932726"/>
                <a:ext cx="5334000" cy="895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46E2BF-5BD3-4966-89A3-48407DB8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67" y="1932726"/>
                <a:ext cx="5334000" cy="895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A15994-D3C2-4C66-8C58-11D2CDC26F8D}"/>
                  </a:ext>
                </a:extLst>
              </p:cNvPr>
              <p:cNvSpPr txBox="1"/>
              <p:nvPr/>
            </p:nvSpPr>
            <p:spPr>
              <a:xfrm>
                <a:off x="3818467" y="3860604"/>
                <a:ext cx="5334000" cy="89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𝜉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A15994-D3C2-4C66-8C58-11D2CDC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67" y="3860604"/>
                <a:ext cx="5334000" cy="892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75B986-780E-46FD-845F-3A786C970D7B}"/>
                  </a:ext>
                </a:extLst>
              </p:cNvPr>
              <p:cNvSpPr txBox="1"/>
              <p:nvPr/>
            </p:nvSpPr>
            <p:spPr>
              <a:xfrm>
                <a:off x="9812868" y="2242583"/>
                <a:ext cx="17356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Width~</a:t>
                </a:r>
                <a14:m>
                  <m:oMath xmlns:m="http://schemas.openxmlformats.org/officeDocument/2006/math">
                    <m:r>
                      <a:rPr kumimoji="0" lang="en-US" altLang="zh-CN" sz="3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75B986-780E-46FD-845F-3A786C970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868" y="2242583"/>
                <a:ext cx="1735666" cy="553998"/>
              </a:xfrm>
              <a:prstGeom prst="rect">
                <a:avLst/>
              </a:prstGeom>
              <a:blipFill>
                <a:blip r:embed="rId5"/>
                <a:stretch>
                  <a:fillRect l="-8451" t="-13187" b="-34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F1593-D09F-4E54-9283-B0143AC34E35}"/>
                  </a:ext>
                </a:extLst>
              </p:cNvPr>
              <p:cNvSpPr txBox="1"/>
              <p:nvPr/>
            </p:nvSpPr>
            <p:spPr>
              <a:xfrm>
                <a:off x="9812867" y="4227100"/>
                <a:ext cx="2184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Width~</a:t>
                </a:r>
                <a14:m>
                  <m:oMath xmlns:m="http://schemas.openxmlformats.org/officeDocument/2006/math">
                    <m:r>
                      <a:rPr kumimoji="0" lang="en-US" altLang="zh-CN" sz="3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1/</m:t>
                    </m:r>
                    <m:r>
                      <a:rPr kumimoji="0" lang="en-US" altLang="zh-CN" sz="3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0F1593-D09F-4E54-9283-B0143AC3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867" y="4227100"/>
                <a:ext cx="2184399" cy="553998"/>
              </a:xfrm>
              <a:prstGeom prst="rect">
                <a:avLst/>
              </a:prstGeom>
              <a:blipFill>
                <a:blip r:embed="rId6"/>
                <a:stretch>
                  <a:fillRect l="-6704" t="-13187" b="-34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 Gentle Introduction to Statistical Data Distributions">
            <a:extLst>
              <a:ext uri="{FF2B5EF4-FFF2-40B4-BE49-F238E27FC236}">
                <a16:creationId xmlns:a16="http://schemas.microsoft.com/office/drawing/2014/main" id="{B5CEE725-252A-4989-B5A1-0128974C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932726"/>
            <a:ext cx="4015743" cy="30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CA53BA0E-B084-45C5-8C3B-5BCCDF0C7A56}"/>
              </a:ext>
            </a:extLst>
          </p:cNvPr>
          <p:cNvSpPr txBox="1">
            <a:spLocks/>
          </p:cNvSpPr>
          <p:nvPr/>
        </p:nvSpPr>
        <p:spPr>
          <a:xfrm>
            <a:off x="425019" y="1167231"/>
            <a:ext cx="11162884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A bit more about Gaussian function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2224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70,&quot;width&quot;:1603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70,&quot;width&quot;:160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70,&quot;width&quot;:16035}"/>
</p:tagLst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574</Words>
  <Application>Microsoft Office PowerPoint</Application>
  <PresentationFormat>宽屏</PresentationFormat>
  <Paragraphs>157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微软雅黑</vt:lpstr>
      <vt:lpstr>等线</vt:lpstr>
      <vt:lpstr>等线 Light</vt:lpstr>
      <vt:lpstr>黑体</vt:lpstr>
      <vt:lpstr>Arial</vt:lpstr>
      <vt:lpstr>Book Antiqua</vt:lpstr>
      <vt:lpstr>Cambria Math</vt:lpstr>
      <vt:lpstr>Helvetica</vt:lpstr>
      <vt:lpstr>Times New Roman</vt:lpstr>
      <vt:lpstr>1_自定义设计方案</vt:lpstr>
      <vt:lpstr>1_Office 主题​​</vt:lpstr>
      <vt:lpstr>Deep Frequency Principle</vt:lpstr>
      <vt:lpstr>Depth effect: generalization and speed </vt:lpstr>
      <vt:lpstr>Depth effect: generalization and speed </vt:lpstr>
      <vt:lpstr>Toy Examples: Deeper faster </vt:lpstr>
      <vt:lpstr>Related work</vt:lpstr>
      <vt:lpstr>Recall: lower frequency, faster training</vt:lpstr>
      <vt:lpstr>Conjecture </vt:lpstr>
      <vt:lpstr>Low frequency ratio (LFR) </vt:lpstr>
      <vt:lpstr>Low frequency ratio (LFR) </vt:lpstr>
      <vt:lpstr>Ratio Distribution Function (RDF)</vt:lpstr>
      <vt:lpstr>Effective target function</vt:lpstr>
      <vt:lpstr>Effective target function</vt:lpstr>
      <vt:lpstr>Experiments on Resnet18 </vt:lpstr>
      <vt:lpstr>Experiments on Resnet18 </vt:lpstr>
      <vt:lpstr>Resnet18: Deeper, faster, better</vt:lpstr>
      <vt:lpstr>Resnet18: Deeper, stronger low-freq bias</vt:lpstr>
      <vt:lpstr>Analysis </vt:lpstr>
      <vt:lpstr>Deep frequency principle in one net </vt:lpstr>
      <vt:lpstr>Effective target function</vt:lpstr>
      <vt:lpstr>RDF of different hidden layers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zhiqin xu</dc:creator>
  <cp:lastModifiedBy>zhiqin xu</cp:lastModifiedBy>
  <cp:revision>3</cp:revision>
  <dcterms:created xsi:type="dcterms:W3CDTF">2023-09-05T11:46:07Z</dcterms:created>
  <dcterms:modified xsi:type="dcterms:W3CDTF">2023-10-07T03:58:41Z</dcterms:modified>
</cp:coreProperties>
</file>